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59" r:id="rId5"/>
    <p:sldId id="260"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580A5-99DE-BCFF-B691-9BA5E47EA805}" v="12" dt="2024-12-09T21:57:08.935"/>
    <p1510:client id="{A85AB1DF-BE6A-BF80-EE4E-D4F2A876045C}" v="6" dt="2024-12-09T21:54:28.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556"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ma Bibi" userId="S::20338844@myclyde.ac.uk::c717cb6b-cd71-416a-a19d-abb2e67a7b01" providerId="AD" clId="Web-{025580A5-99DE-BCFF-B691-9BA5E47EA805}"/>
    <pc:docChg chg="modSld">
      <pc:chgData name="Asima Bibi" userId="S::20338844@myclyde.ac.uk::c717cb6b-cd71-416a-a19d-abb2e67a7b01" providerId="AD" clId="Web-{025580A5-99DE-BCFF-B691-9BA5E47EA805}" dt="2024-12-09T21:57:07.778" v="6" actId="20577"/>
      <pc:docMkLst>
        <pc:docMk/>
      </pc:docMkLst>
      <pc:sldChg chg="modSp">
        <pc:chgData name="Asima Bibi" userId="S::20338844@myclyde.ac.uk::c717cb6b-cd71-416a-a19d-abb2e67a7b01" providerId="AD" clId="Web-{025580A5-99DE-BCFF-B691-9BA5E47EA805}" dt="2024-12-09T21:57:07.778" v="6" actId="20577"/>
        <pc:sldMkLst>
          <pc:docMk/>
          <pc:sldMk cId="4202200548" sldId="257"/>
        </pc:sldMkLst>
        <pc:spChg chg="mod">
          <ac:chgData name="Asima Bibi" userId="S::20338844@myclyde.ac.uk::c717cb6b-cd71-416a-a19d-abb2e67a7b01" providerId="AD" clId="Web-{025580A5-99DE-BCFF-B691-9BA5E47EA805}" dt="2024-12-09T21:57:07.778" v="6" actId="20577"/>
          <ac:spMkLst>
            <pc:docMk/>
            <pc:sldMk cId="4202200548" sldId="257"/>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32613C8-6421-4CF1-9C08-701E47F7A230}" type="datetimeFigureOut">
              <a:rPr lang="en-GB" smtClean="0"/>
              <a:t>09/12/2024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32025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32613C8-6421-4CF1-9C08-701E47F7A230}" type="datetimeFigureOut">
              <a:rPr lang="en-GB" smtClean="0"/>
              <a:t>09/12/2024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101027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32613C8-6421-4CF1-9C08-701E47F7A230}" type="datetimeFigureOut">
              <a:rPr lang="en-GB" smtClean="0"/>
              <a:t>09/12/2024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1762290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32613C8-6421-4CF1-9C08-701E47F7A230}" type="datetimeFigureOut">
              <a:rPr lang="en-GB" smtClean="0"/>
              <a:t>09/12/2024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705160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2613C8-6421-4CF1-9C08-701E47F7A230}" type="datetimeFigureOut">
              <a:rPr lang="en-GB" smtClean="0"/>
              <a:t>09/12/2024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70494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32613C8-6421-4CF1-9C08-701E47F7A230}" type="datetimeFigureOut">
              <a:rPr lang="en-GB" smtClean="0"/>
              <a:t>09/12/2024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225689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32613C8-6421-4CF1-9C08-701E47F7A230}" type="datetimeFigureOut">
              <a:rPr lang="en-GB" smtClean="0"/>
              <a:t>09/12/2024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4136836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32613C8-6421-4CF1-9C08-701E47F7A230}" type="datetimeFigureOut">
              <a:rPr lang="en-GB" smtClean="0"/>
              <a:t>09/12/2024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3821763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2613C8-6421-4CF1-9C08-701E47F7A230}" type="datetimeFigureOut">
              <a:rPr lang="en-GB" smtClean="0"/>
              <a:t>09/12/2024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1420287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2613C8-6421-4CF1-9C08-701E47F7A230}" type="datetimeFigureOut">
              <a:rPr lang="en-GB" smtClean="0"/>
              <a:t>09/12/2024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16103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2613C8-6421-4CF1-9C08-701E47F7A230}" type="datetimeFigureOut">
              <a:rPr lang="en-GB" smtClean="0"/>
              <a:t>09/12/2024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C04D4CE-41FD-4E71-ADCD-04E96D83EE05}" type="slidenum">
              <a:rPr lang="en-GB" smtClean="0"/>
              <a:t>‹#›</a:t>
            </a:fld>
            <a:endParaRPr lang="en-GB"/>
          </a:p>
        </p:txBody>
      </p:sp>
    </p:spTree>
    <p:extLst>
      <p:ext uri="{BB962C8B-B14F-4D97-AF65-F5344CB8AC3E}">
        <p14:creationId xmlns:p14="http://schemas.microsoft.com/office/powerpoint/2010/main" val="2153252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613C8-6421-4CF1-9C08-701E47F7A230}" type="datetimeFigureOut">
              <a:rPr lang="en-GB" smtClean="0"/>
              <a:t>09/12/2024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04D4CE-41FD-4E71-ADCD-04E96D83EE05}" type="slidenum">
              <a:rPr lang="en-GB" smtClean="0"/>
              <a:t>‹#›</a:t>
            </a:fld>
            <a:endParaRPr lang="en-GB"/>
          </a:p>
        </p:txBody>
      </p:sp>
    </p:spTree>
    <p:extLst>
      <p:ext uri="{BB962C8B-B14F-4D97-AF65-F5344CB8AC3E}">
        <p14:creationId xmlns:p14="http://schemas.microsoft.com/office/powerpoint/2010/main" val="3115435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google.com/search?sca_esv=dabdc9c3aed4aa80&amp;rlz=1C1CHBF_en-GBGB1099GB1099&amp;q=&amp;si=ACC90nzx_D3_zUKRnpAjmO0UBLNxnt7EyN4YYdru6U3bxLI-L88xn3uS5u6Rmj6jDh9AJLZy2_6T9D-veONNy40JsB-TaPPHR1H32CItNIR2x2EGiZnCDiw1ThliA7HjDIuQZUoPkVijK1lmQF3Guw4IWGxPysEwzSXFyDALY_5e6FMZAeNVFdV-_jirNmDQAJJjz-WNhfQfMB5nT--0Zq_TQoLdvpWx7BasAwomi2FLtupdvQIQzCTw-yf5hIj3PlEfXVxJjkkS&amp;sa=X&amp;ved=2ahUKEwihzrPVqZuKAxXtV0EAHYuMBWUQmxMoAXoECBgQAw" TargetMode="External"/><Relationship Id="rId3" Type="http://schemas.openxmlformats.org/officeDocument/2006/relationships/hyperlink" Target="https://www.google.com/search?sca_esv=dabdc9c3aed4aa80&amp;rlz=1C1CHBF_en-GBGB1099GB1099&amp;q=Islamabad&amp;si=ACC90nyvvWro6QmnyY1IfSdgk5wwjB1r8BGd_IWRjXqmKPQqm_RIb0PNhkC6WPCQjL_4zUtvrEG0eRMkR0Lq70f_bsmbOcHfDlfy9HArkkzforXvq-8BWfk2yrNl5c-T94aVd18C_sZyR5WiXA1fWJWCDAEbv0ovNMrIbQjn5LX1L9-dO5vR9Ysem9ZVMXS95dYlNdOySEZ0&amp;sa=X&amp;ved=2ahUKEwihzrPVqZuKAxXtV0EAHYuMBWUQmxMoAHoECBUQAg" TargetMode="External"/><Relationship Id="rId7" Type="http://schemas.openxmlformats.org/officeDocument/2006/relationships/hyperlink" Target="https://www.google.com/search?sca_esv=dabdc9c3aed4aa80&amp;rlz=1C1CHBF_en-GBGB1099GB1099&amp;q=&amp;si=ACC90nyvvWro6QmnyY1IfSdgk5wwjB1r8BGd_IWRjXqmKPQqm0QB71CvdnY59LqGHWFHmdJJbeenyvlEnsHBYKhpCFv5teHiz9eG4F7mnp3y3UGONd4EteNzMQzyzKnDmx8EL4Wy2nBjM0e4V_m-fDuzXxynL_VBhk-VwCy9ieb6juu-DqmIaQZNZu7bKV8ldv9sPZkcUis-Y6YrqHFJVfhtJddB2MZ95bPN-Ql9ZAtBGZC_xPpzx4kgTzUE9JmnRWlrq_aAxJJq&amp;sa=X&amp;ved=2ahUKEwihzrPVqZuKAxXtV0EAHYuMBWUQmxMoAHoECBgQAg"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datatopics.worldbank.org/world-development-indicators" TargetMode="External"/><Relationship Id="rId5" Type="http://schemas.openxmlformats.org/officeDocument/2006/relationships/hyperlink" Target="https://www.google.com/search?sca_esv=dabdc9c3aed4aa80&amp;rlz=1C1CHBF_en-GBGB1099GB1099&amp;q=&amp;si=ACC90ny8E30vD16OoPAAI4cStfcliGy35W8UAhb0TsHNc_ISQWQMhdvV6Zi2EF-fP_hCIuTWx2y21NuwEBlTuJCXp1I2vPvV-MvguIk3F-mPzpc_ZIyUx29tm14bDPCGKybuaozRvNcS_U0-esBAVObLfERzzlTselvAb0BARj5Qemdbz3gfkKTMmSB3wR1phKWrX14yIfBL94Z9SSDqA-oBYfannP3N58k-fPf-5txfreoOgDik1qs%3D&amp;sa=X&amp;ved=2ahUKEwihzrPVqZuKAxXtV0EAHYuMBWUQmxMoAXoECBYQAw" TargetMode="External"/><Relationship Id="rId4" Type="http://schemas.openxmlformats.org/officeDocument/2006/relationships/hyperlink" Target="https://www.google.com/search?sca_esv=dabdc9c3aed4aa80&amp;rlz=1C1CHBF_en-GBGB1099GB1099&amp;q=&amp;si=ACC90ny8E30vD16OoPAAI4cStfcliGy35W8UAhb0TsHNc_ISQfVBz5oCCvX-okfl4MoCWVOopVeuGxYxcHgl-bhhpa_ywF4x8zDSrVva7B0dPaH68kij5N3NqdfYobYWV6lMh5Zpl5nSl1K-3I12EPeUXAi-0imycQxrqRZ9jC43h4jxvyU1wHHgFU2lOt7pSzXj-c9N9A8TIRAn8XxSIWnKfmbcumT62ch2DSxrbslK4K_lrTA4eWk%3D&amp;sa=X&amp;ved=2ahUKEwihzrPVqZuKAxXtV0EAHYuMBWUQmxMoAHoECBYQAg" TargetMode="External"/><Relationship Id="rId9" Type="http://schemas.openxmlformats.org/officeDocument/2006/relationships/hyperlink" Target="https://www.google.com/search?sca_esv=dabdc9c3aed4aa80&amp;rlz=1C1CHBF_en-GBGB1099GB1099&amp;q=Asif+Ali+Zardari&amp;si=ACC90nzx_D3_zUKRnpAjmO0UBLNxnt7EyN4YYdru6U3bxLI-L50PdWRyYQmZsHqPGPigE1ZwE0dQ0v4X7Na2LFD2kl3WFJhgDBExgAiUo-PNvhGC_IlCnOOggAbA560jXG9cybmfMSfCoHw76IgCDXl4tq90Ir-M7i-GbJ4NV_w-CUxfvFo2fellp_20NBFUYehAkevhIfFsUzZzQzwFNXixmSy20Cu_Ug%3D%3D&amp;sa=X&amp;ved=2ahUKEwihzrPVqZuKAxXtV0EAHYuMBWUQmxMoAHoECBoQA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8840" y="0"/>
            <a:ext cx="5704840" cy="1325563"/>
          </a:xfrm>
        </p:spPr>
        <p:txBody>
          <a:bodyPr/>
          <a:lstStyle/>
          <a:p>
            <a:r>
              <a:rPr lang="en-GB" dirty="0"/>
              <a:t>ALL ABOUT PAKISTAN</a:t>
            </a:r>
          </a:p>
        </p:txBody>
      </p:sp>
      <p:sp>
        <p:nvSpPr>
          <p:cNvPr id="3" name="Content Placeholder 2"/>
          <p:cNvSpPr>
            <a:spLocks noGrp="1"/>
          </p:cNvSpPr>
          <p:nvPr>
            <p:ph idx="1"/>
          </p:nvPr>
        </p:nvSpPr>
        <p:spPr>
          <a:xfrm>
            <a:off x="7848600" y="962024"/>
            <a:ext cx="4191000" cy="4666615"/>
          </a:xfrm>
        </p:spPr>
        <p:txBody>
          <a:bodyPr>
            <a:normAutofit lnSpcReduction="10000"/>
          </a:bodyPr>
          <a:lstStyle/>
          <a:p>
            <a:pPr marL="0" indent="0">
              <a:buNone/>
            </a:pPr>
            <a:r>
              <a:rPr lang="en-GB" dirty="0"/>
              <a:t>Pakistan, officially the Islamic Republic of Pakistan, is a country in South Asia. It is the fifth-most populous country, with a population of over 241.5 million, having the second-largest Muslim population as of 2023. Islamabad is the nation's capital, while Karachi is its largest city and financial centre. </a:t>
            </a:r>
          </a:p>
        </p:txBody>
      </p:sp>
      <p:sp>
        <p:nvSpPr>
          <p:cNvPr id="4" name="TextBox 3"/>
          <p:cNvSpPr txBox="1"/>
          <p:nvPr/>
        </p:nvSpPr>
        <p:spPr>
          <a:xfrm flipH="1">
            <a:off x="2001758" y="1328723"/>
            <a:ext cx="5125721" cy="2585323"/>
          </a:xfrm>
          <a:prstGeom prst="rect">
            <a:avLst/>
          </a:prstGeom>
          <a:noFill/>
        </p:spPr>
        <p:txBody>
          <a:bodyPr wrap="square" lIns="91440" tIns="45720" rIns="91440" bIns="45720" rtlCol="0" anchor="t">
            <a:spAutoFit/>
          </a:bodyPr>
          <a:lstStyle/>
          <a:p>
            <a:r>
              <a:rPr lang="en-GB" b="1" dirty="0"/>
              <a:t>Capital: </a:t>
            </a:r>
            <a:r>
              <a:rPr lang="en-GB" b="1" dirty="0">
                <a:hlinkClick r:id="rId3">
                  <a:extLst>
                    <a:ext uri="{A12FA001-AC4F-418D-AE19-62706E023703}">
                      <ahyp:hlinkClr xmlns:ahyp="http://schemas.microsoft.com/office/drawing/2018/hyperlinkcolor" val="tx"/>
                    </a:ext>
                  </a:extLst>
                </a:hlinkClick>
              </a:rPr>
              <a:t>Islamabad</a:t>
            </a:r>
            <a:endParaRPr lang="en-GB" b="1">
              <a:ea typeface="Calibri"/>
              <a:cs typeface="Calibri"/>
              <a:hlinkClick r:id="">
                <a:extLst>
                  <a:ext uri="{A12FA001-AC4F-418D-AE19-62706E023703}">
                    <ahyp:hlinkClr xmlns:ahyp="http://schemas.microsoft.com/office/drawing/2018/hyperlinkcolor" val="tx"/>
                  </a:ext>
                </a:extLst>
              </a:hlinkClick>
            </a:endParaRPr>
          </a:p>
          <a:p>
            <a:r>
              <a:rPr lang="en-GB" b="1" dirty="0"/>
              <a:t>Official languages: </a:t>
            </a:r>
            <a:r>
              <a:rPr lang="en-GB" b="1" dirty="0">
                <a:hlinkClick r:id="rId4">
                  <a:extLst>
                    <a:ext uri="{A12FA001-AC4F-418D-AE19-62706E023703}">
                      <ahyp:hlinkClr xmlns:ahyp="http://schemas.microsoft.com/office/drawing/2018/hyperlinkcolor" val="tx"/>
                    </a:ext>
                  </a:extLst>
                </a:hlinkClick>
              </a:rPr>
              <a:t>Urdu</a:t>
            </a:r>
            <a:r>
              <a:rPr lang="en-GB" b="1" dirty="0"/>
              <a:t>, </a:t>
            </a:r>
            <a:r>
              <a:rPr lang="en-GB" b="1" dirty="0">
                <a:hlinkClick r:id="rId5">
                  <a:extLst>
                    <a:ext uri="{A12FA001-AC4F-418D-AE19-62706E023703}">
                      <ahyp:hlinkClr xmlns:ahyp="http://schemas.microsoft.com/office/drawing/2018/hyperlinkcolor" val="tx"/>
                    </a:ext>
                  </a:extLst>
                </a:hlinkClick>
              </a:rPr>
              <a:t>English</a:t>
            </a:r>
            <a:endParaRPr lang="en-GB" b="1">
              <a:ea typeface="Calibri"/>
              <a:cs typeface="Calibri"/>
              <a:hlinkClick r:id="">
                <a:extLst>
                  <a:ext uri="{A12FA001-AC4F-418D-AE19-62706E023703}">
                    <ahyp:hlinkClr xmlns:ahyp="http://schemas.microsoft.com/office/drawing/2018/hyperlinkcolor" val="tx"/>
                  </a:ext>
                </a:extLst>
              </a:hlinkClick>
            </a:endParaRPr>
          </a:p>
          <a:p>
            <a:r>
              <a:rPr lang="en-GB" b="1" dirty="0"/>
              <a:t>Gross domestic product: 338.4 billion USD (2023) </a:t>
            </a:r>
            <a:r>
              <a:rPr lang="en-GB" b="1" dirty="0">
                <a:hlinkClick r:id="rId6">
                  <a:extLst>
                    <a:ext uri="{A12FA001-AC4F-418D-AE19-62706E023703}">
                      <ahyp:hlinkClr xmlns:ahyp="http://schemas.microsoft.com/office/drawing/2018/hyperlinkcolor" val="tx"/>
                    </a:ext>
                  </a:extLst>
                </a:hlinkClick>
              </a:rPr>
              <a:t>World Bank</a:t>
            </a:r>
            <a:endParaRPr lang="en-GB" b="1">
              <a:ea typeface="Calibri"/>
              <a:cs typeface="Calibri"/>
              <a:hlinkClick r:id="">
                <a:extLst>
                  <a:ext uri="{A12FA001-AC4F-418D-AE19-62706E023703}">
                    <ahyp:hlinkClr xmlns:ahyp="http://schemas.microsoft.com/office/drawing/2018/hyperlinkcolor" val="tx"/>
                  </a:ext>
                </a:extLst>
              </a:hlinkClick>
            </a:endParaRPr>
          </a:p>
          <a:p>
            <a:r>
              <a:rPr lang="en-GB" b="1" dirty="0"/>
              <a:t>Government: </a:t>
            </a:r>
            <a:r>
              <a:rPr lang="en-GB" b="1" dirty="0">
                <a:hlinkClick r:id="rId7">
                  <a:extLst>
                    <a:ext uri="{A12FA001-AC4F-418D-AE19-62706E023703}">
                      <ahyp:hlinkClr xmlns:ahyp="http://schemas.microsoft.com/office/drawing/2018/hyperlinkcolor" val="tx"/>
                    </a:ext>
                  </a:extLst>
                </a:hlinkClick>
              </a:rPr>
              <a:t>Federal republic</a:t>
            </a:r>
            <a:r>
              <a:rPr lang="en-GB" b="1" dirty="0"/>
              <a:t>, </a:t>
            </a:r>
            <a:r>
              <a:rPr lang="en-GB" b="1" dirty="0">
                <a:hlinkClick r:id="rId8">
                  <a:extLst>
                    <a:ext uri="{A12FA001-AC4F-418D-AE19-62706E023703}">
                      <ahyp:hlinkClr xmlns:ahyp="http://schemas.microsoft.com/office/drawing/2018/hyperlinkcolor" val="tx"/>
                    </a:ext>
                  </a:extLst>
                </a:hlinkClick>
              </a:rPr>
              <a:t>Parliamentary republic</a:t>
            </a:r>
            <a:endParaRPr lang="en-GB" b="1">
              <a:ea typeface="Calibri"/>
              <a:cs typeface="Calibri"/>
              <a:hlinkClick r:id="">
                <a:extLst>
                  <a:ext uri="{A12FA001-AC4F-418D-AE19-62706E023703}">
                    <ahyp:hlinkClr xmlns:ahyp="http://schemas.microsoft.com/office/drawing/2018/hyperlinkcolor" val="tx"/>
                  </a:ext>
                </a:extLst>
              </a:hlinkClick>
            </a:endParaRPr>
          </a:p>
          <a:p>
            <a:r>
              <a:rPr lang="en-GB" b="1" dirty="0"/>
              <a:t>President: </a:t>
            </a:r>
            <a:r>
              <a:rPr lang="en-GB" b="1" dirty="0">
                <a:hlinkClick r:id="rId9">
                  <a:extLst>
                    <a:ext uri="{A12FA001-AC4F-418D-AE19-62706E023703}">
                      <ahyp:hlinkClr xmlns:ahyp="http://schemas.microsoft.com/office/drawing/2018/hyperlinkcolor" val="tx"/>
                    </a:ext>
                  </a:extLst>
                </a:hlinkClick>
              </a:rPr>
              <a:t>Asif Ali Zardari</a:t>
            </a:r>
            <a:endParaRPr lang="en-GB" b="1">
              <a:ea typeface="Calibri"/>
              <a:cs typeface="Calibri"/>
              <a:hlinkClick r:id="">
                <a:extLst>
                  <a:ext uri="{A12FA001-AC4F-418D-AE19-62706E023703}">
                    <ahyp:hlinkClr xmlns:ahyp="http://schemas.microsoft.com/office/drawing/2018/hyperlinkcolor" val="tx"/>
                  </a:ext>
                </a:extLst>
              </a:hlinkClick>
            </a:endParaRPr>
          </a:p>
          <a:p>
            <a:r>
              <a:rPr lang="en-GB" b="1" dirty="0"/>
              <a:t>Population: 240.5 million (2023) </a:t>
            </a:r>
            <a:r>
              <a:rPr lang="en-GB" b="1" dirty="0">
                <a:hlinkClick r:id="rId6">
                  <a:extLst>
                    <a:ext uri="{A12FA001-AC4F-418D-AE19-62706E023703}">
                      <ahyp:hlinkClr xmlns:ahyp="http://schemas.microsoft.com/office/drawing/2018/hyperlinkcolor" val="tx"/>
                    </a:ext>
                  </a:extLst>
                </a:hlinkClick>
              </a:rPr>
              <a:t>World Bank</a:t>
            </a:r>
            <a:endParaRPr lang="en-GB" b="1">
              <a:ea typeface="Calibri"/>
              <a:cs typeface="Calibri"/>
              <a:hlinkClick r:id="">
                <a:extLst>
                  <a:ext uri="{A12FA001-AC4F-418D-AE19-62706E023703}">
                    <ahyp:hlinkClr xmlns:ahyp="http://schemas.microsoft.com/office/drawing/2018/hyperlinkcolor" val="tx"/>
                  </a:ext>
                </a:extLst>
              </a:hlinkClick>
            </a:endParaRPr>
          </a:p>
          <a:p>
            <a:r>
              <a:rPr lang="en-GB" b="1" err="1"/>
              <a:t>Dialing</a:t>
            </a:r>
            <a:r>
              <a:rPr lang="en-GB" b="1" dirty="0"/>
              <a:t> code: +92</a:t>
            </a:r>
            <a:endParaRPr lang="en-GB" b="1">
              <a:ea typeface="Calibri"/>
              <a:cs typeface="Calibri"/>
            </a:endParaRPr>
          </a:p>
        </p:txBody>
      </p:sp>
    </p:spTree>
    <p:extLst>
      <p:ext uri="{BB962C8B-B14F-4D97-AF65-F5344CB8AC3E}">
        <p14:creationId xmlns:p14="http://schemas.microsoft.com/office/powerpoint/2010/main" val="4202200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a:solidFill>
                  <a:srgbClr val="FFFFFF"/>
                </a:solidFill>
                <a:latin typeface="+mj-lt"/>
                <a:ea typeface="+mj-ea"/>
                <a:cs typeface="+mj-cs"/>
              </a:rPr>
              <a:t>SOME IMAGES</a:t>
            </a:r>
          </a:p>
        </p:txBody>
      </p:sp>
      <p:pic>
        <p:nvPicPr>
          <p:cNvPr id="3" name="Picture 2" descr="Best historical places in Pakistan | A quick overview">
            <a:extLst>
              <a:ext uri="{FF2B5EF4-FFF2-40B4-BE49-F238E27FC236}">
                <a16:creationId xmlns:a16="http://schemas.microsoft.com/office/drawing/2014/main" id="{932F4778-DC73-CADC-1692-0EB5F96C6754}"/>
              </a:ext>
            </a:extLst>
          </p:cNvPr>
          <p:cNvPicPr>
            <a:picLocks noChangeAspect="1"/>
          </p:cNvPicPr>
          <p:nvPr/>
        </p:nvPicPr>
        <p:blipFill>
          <a:blip r:embed="rId2"/>
          <a:srcRect l="13814" r="12371" b="1"/>
          <a:stretch/>
        </p:blipFill>
        <p:spPr>
          <a:xfrm>
            <a:off x="307840" y="321732"/>
            <a:ext cx="3793472" cy="4111323"/>
          </a:xfrm>
          <a:prstGeom prst="rect">
            <a:avLst/>
          </a:prstGeom>
        </p:spPr>
      </p:pic>
      <p:pic>
        <p:nvPicPr>
          <p:cNvPr id="7" name="Picture 6"/>
          <p:cNvPicPr>
            <a:picLocks noChangeAspect="1"/>
          </p:cNvPicPr>
          <p:nvPr/>
        </p:nvPicPr>
        <p:blipFill>
          <a:blip r:embed="rId3"/>
          <a:srcRect t="20684" r="1" b="1"/>
          <a:stretch/>
        </p:blipFill>
        <p:spPr>
          <a:xfrm>
            <a:off x="4194959" y="321734"/>
            <a:ext cx="3797570" cy="2010551"/>
          </a:xfrm>
          <a:prstGeom prst="rect">
            <a:avLst/>
          </a:prstGeom>
        </p:spPr>
      </p:pic>
      <p:pic>
        <p:nvPicPr>
          <p:cNvPr id="4" name="Content Placeholder 3"/>
          <p:cNvPicPr>
            <a:picLocks noGrp="1" noChangeAspect="1"/>
          </p:cNvPicPr>
          <p:nvPr>
            <p:ph idx="1"/>
          </p:nvPr>
        </p:nvPicPr>
        <p:blipFill>
          <a:blip r:embed="rId4"/>
          <a:srcRect t="5597" r="1" b="61"/>
          <a:stretch/>
        </p:blipFill>
        <p:spPr>
          <a:xfrm>
            <a:off x="4190180" y="2422097"/>
            <a:ext cx="3794760" cy="2013804"/>
          </a:xfrm>
          <a:prstGeom prst="rect">
            <a:avLst/>
          </a:prstGeom>
        </p:spPr>
      </p:pic>
      <p:pic>
        <p:nvPicPr>
          <p:cNvPr id="6" name="Picture 5"/>
          <p:cNvPicPr>
            <a:picLocks noChangeAspect="1"/>
          </p:cNvPicPr>
          <p:nvPr/>
        </p:nvPicPr>
        <p:blipFill>
          <a:blip r:embed="rId5"/>
          <a:srcRect t="17586" r="-2" b="6184"/>
          <a:stretch/>
        </p:blipFill>
        <p:spPr>
          <a:xfrm>
            <a:off x="8086176" y="321733"/>
            <a:ext cx="3797984" cy="411132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rcRect l="7111" r="12675" b="2"/>
          <a:stretch/>
        </p:blipFill>
        <p:spPr>
          <a:xfrm>
            <a:off x="307840" y="4525715"/>
            <a:ext cx="3794760" cy="2010551"/>
          </a:xfrm>
          <a:prstGeom prst="rect">
            <a:avLst/>
          </a:prstGeom>
        </p:spPr>
      </p:pic>
      <p:cxnSp>
        <p:nvCxnSpPr>
          <p:cNvPr id="14" name="Straight Connector 13">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348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1325563"/>
          </a:xfrm>
        </p:spPr>
        <p:txBody>
          <a:bodyPr/>
          <a:lstStyle/>
          <a:p>
            <a:r>
              <a:rPr lang="en-GB" dirty="0"/>
              <a:t>HISTORICAL PLACES IN PAKISTAN</a:t>
            </a:r>
          </a:p>
        </p:txBody>
      </p:sp>
      <p:graphicFrame>
        <p:nvGraphicFramePr>
          <p:cNvPr id="5" name="Table 4">
            <a:extLst>
              <a:ext uri="{FF2B5EF4-FFF2-40B4-BE49-F238E27FC236}">
                <a16:creationId xmlns:a16="http://schemas.microsoft.com/office/drawing/2014/main" id="{B8594632-3B55-6087-9DDB-1ED9BC99B8F4}"/>
              </a:ext>
            </a:extLst>
          </p:cNvPr>
          <p:cNvGraphicFramePr/>
          <p:nvPr>
            <p:extLst>
              <p:ext uri="{D42A27DB-BD31-4B8C-83A1-F6EECF244321}">
                <p14:modId xmlns:p14="http://schemas.microsoft.com/office/powerpoint/2010/main" val="1545284940"/>
              </p:ext>
            </p:extLst>
          </p:nvPr>
        </p:nvGraphicFramePr>
        <p:xfrm>
          <a:off x="-1" y="1259839"/>
          <a:ext cx="8043333" cy="3100494"/>
        </p:xfrm>
        <a:graphic>
          <a:graphicData uri="http://schemas.openxmlformats.org/drawingml/2006/table">
            <a:tbl>
              <a:tblPr>
                <a:tableStyleId>{5C22544A-7EE6-4342-B048-85BDC9FD1C3A}</a:tableStyleId>
              </a:tblPr>
              <a:tblGrid>
                <a:gridCol w="2681111">
                  <a:extLst>
                    <a:ext uri="{9D8B030D-6E8A-4147-A177-3AD203B41FA5}">
                      <a16:colId xmlns:a16="http://schemas.microsoft.com/office/drawing/2014/main" val="3182619982"/>
                    </a:ext>
                  </a:extLst>
                </a:gridCol>
                <a:gridCol w="2681111">
                  <a:extLst>
                    <a:ext uri="{9D8B030D-6E8A-4147-A177-3AD203B41FA5}">
                      <a16:colId xmlns:a16="http://schemas.microsoft.com/office/drawing/2014/main" val="4277200976"/>
                    </a:ext>
                  </a:extLst>
                </a:gridCol>
                <a:gridCol w="2681111">
                  <a:extLst>
                    <a:ext uri="{9D8B030D-6E8A-4147-A177-3AD203B41FA5}">
                      <a16:colId xmlns:a16="http://schemas.microsoft.com/office/drawing/2014/main" val="2298618466"/>
                    </a:ext>
                  </a:extLst>
                </a:gridCol>
              </a:tblGrid>
              <a:tr h="1236506">
                <a:tc>
                  <a:txBody>
                    <a:bodyPr/>
                    <a:lstStyle/>
                    <a:p>
                      <a:pPr fontAlgn="t">
                        <a:lnSpc>
                          <a:spcPts val="1200"/>
                        </a:lnSpc>
                      </a:pPr>
                      <a:r>
                        <a:rPr lang="en-GB">
                          <a:effectLst/>
                        </a:rPr>
                        <a:t>Buddhist Ruins of Takht-i-Bahi and Neighbouring City Remains at Sahr-i-Bahlol</a:t>
                      </a:r>
                    </a:p>
                  </a:txBody>
                  <a:tcPr marR="152400" marT="114300" marB="114300"/>
                </a:tc>
                <a:tc>
                  <a:txBody>
                    <a:bodyPr/>
                    <a:lstStyle/>
                    <a:p>
                      <a:pPr fontAlgn="t">
                        <a:lnSpc>
                          <a:spcPts val="1200"/>
                        </a:lnSpc>
                      </a:pPr>
                      <a:r>
                        <a:rPr lang="en-GB">
                          <a:effectLst/>
                        </a:rPr>
                        <a:t>Khyber Pakhtunkhwa</a:t>
                      </a:r>
                    </a:p>
                  </a:txBody>
                  <a:tcPr marL="152400" marR="152400" marT="114300" marB="114300"/>
                </a:tc>
                <a:tc>
                  <a:txBody>
                    <a:bodyPr/>
                    <a:lstStyle/>
                    <a:p>
                      <a:pPr algn="r" fontAlgn="t">
                        <a:lnSpc>
                          <a:spcPts val="1200"/>
                        </a:lnSpc>
                      </a:pPr>
                      <a:r>
                        <a:rPr lang="en-GB" dirty="0">
                          <a:effectLst/>
                        </a:rPr>
                        <a:t>1980</a:t>
                      </a:r>
                    </a:p>
                  </a:txBody>
                  <a:tcPr marL="152400" marR="152400" marT="114300" marB="114300"/>
                </a:tc>
                <a:extLst>
                  <a:ext uri="{0D108BD9-81ED-4DB2-BD59-A6C34878D82A}">
                    <a16:rowId xmlns:a16="http://schemas.microsoft.com/office/drawing/2014/main" val="722978903"/>
                  </a:ext>
                </a:extLst>
              </a:tr>
              <a:tr h="682847">
                <a:tc>
                  <a:txBody>
                    <a:bodyPr/>
                    <a:lstStyle/>
                    <a:p>
                      <a:pPr fontAlgn="t">
                        <a:lnSpc>
                          <a:spcPts val="1200"/>
                        </a:lnSpc>
                      </a:pPr>
                      <a:r>
                        <a:rPr lang="en-GB">
                          <a:effectLst/>
                        </a:rPr>
                        <a:t>Historical Monuments at Makli, Thatta</a:t>
                      </a:r>
                    </a:p>
                  </a:txBody>
                  <a:tcPr marR="152400" marT="114300" marB="114300"/>
                </a:tc>
                <a:tc>
                  <a:txBody>
                    <a:bodyPr/>
                    <a:lstStyle/>
                    <a:p>
                      <a:pPr fontAlgn="t">
                        <a:lnSpc>
                          <a:spcPts val="1200"/>
                        </a:lnSpc>
                      </a:pPr>
                      <a:r>
                        <a:rPr lang="en-GB">
                          <a:effectLst/>
                        </a:rPr>
                        <a:t>Sindh</a:t>
                      </a:r>
                    </a:p>
                  </a:txBody>
                  <a:tcPr marL="152400" marR="152400" marT="114300" marB="114300"/>
                </a:tc>
                <a:tc>
                  <a:txBody>
                    <a:bodyPr/>
                    <a:lstStyle/>
                    <a:p>
                      <a:pPr algn="r" fontAlgn="t">
                        <a:lnSpc>
                          <a:spcPts val="1200"/>
                        </a:lnSpc>
                      </a:pPr>
                      <a:r>
                        <a:rPr lang="en-GB">
                          <a:effectLst/>
                        </a:rPr>
                        <a:t>1981</a:t>
                      </a:r>
                    </a:p>
                  </a:txBody>
                  <a:tcPr marL="152400" marR="152400" marT="114300" marB="114300"/>
                </a:tc>
                <a:extLst>
                  <a:ext uri="{0D108BD9-81ED-4DB2-BD59-A6C34878D82A}">
                    <a16:rowId xmlns:a16="http://schemas.microsoft.com/office/drawing/2014/main" val="1682606063"/>
                  </a:ext>
                </a:extLst>
              </a:tr>
              <a:tr h="682847">
                <a:tc>
                  <a:txBody>
                    <a:bodyPr/>
                    <a:lstStyle/>
                    <a:p>
                      <a:pPr fontAlgn="t">
                        <a:lnSpc>
                          <a:spcPts val="1200"/>
                        </a:lnSpc>
                      </a:pPr>
                      <a:r>
                        <a:rPr lang="en-GB">
                          <a:effectLst/>
                        </a:rPr>
                        <a:t>Fort and Shalimar Gardens in Lahore</a:t>
                      </a:r>
                    </a:p>
                  </a:txBody>
                  <a:tcPr marR="152400" marT="114300" marB="114300"/>
                </a:tc>
                <a:tc>
                  <a:txBody>
                    <a:bodyPr/>
                    <a:lstStyle/>
                    <a:p>
                      <a:pPr fontAlgn="t">
                        <a:lnSpc>
                          <a:spcPts val="1200"/>
                        </a:lnSpc>
                      </a:pPr>
                      <a:r>
                        <a:rPr lang="en-GB">
                          <a:effectLst/>
                        </a:rPr>
                        <a:t>Punjab</a:t>
                      </a:r>
                    </a:p>
                  </a:txBody>
                  <a:tcPr marL="152400" marR="152400" marT="114300" marB="114300"/>
                </a:tc>
                <a:tc>
                  <a:txBody>
                    <a:bodyPr/>
                    <a:lstStyle/>
                    <a:p>
                      <a:pPr algn="r" fontAlgn="t">
                        <a:lnSpc>
                          <a:spcPts val="1200"/>
                        </a:lnSpc>
                      </a:pPr>
                      <a:r>
                        <a:rPr lang="en-GB" dirty="0">
                          <a:effectLst/>
                        </a:rPr>
                        <a:t>1981</a:t>
                      </a:r>
                    </a:p>
                  </a:txBody>
                  <a:tcPr marL="152400" marR="152400" marT="114300" marB="114300"/>
                </a:tc>
                <a:extLst>
                  <a:ext uri="{0D108BD9-81ED-4DB2-BD59-A6C34878D82A}">
                    <a16:rowId xmlns:a16="http://schemas.microsoft.com/office/drawing/2014/main" val="1553108016"/>
                  </a:ext>
                </a:extLst>
              </a:tr>
              <a:tr h="498294">
                <a:tc>
                  <a:txBody>
                    <a:bodyPr/>
                    <a:lstStyle/>
                    <a:p>
                      <a:pPr fontAlgn="t">
                        <a:lnSpc>
                          <a:spcPts val="1200"/>
                        </a:lnSpc>
                      </a:pPr>
                      <a:r>
                        <a:rPr lang="en-GB">
                          <a:effectLst/>
                        </a:rPr>
                        <a:t>Rohtas Fort</a:t>
                      </a:r>
                    </a:p>
                  </a:txBody>
                  <a:tcPr marR="152400" marT="114300" marB="114300"/>
                </a:tc>
                <a:tc>
                  <a:txBody>
                    <a:bodyPr/>
                    <a:lstStyle/>
                    <a:p>
                      <a:pPr fontAlgn="t">
                        <a:lnSpc>
                          <a:spcPts val="1200"/>
                        </a:lnSpc>
                      </a:pPr>
                      <a:r>
                        <a:rPr lang="en-GB">
                          <a:effectLst/>
                        </a:rPr>
                        <a:t>Punjab</a:t>
                      </a:r>
                    </a:p>
                  </a:txBody>
                  <a:tcPr marL="152400" marR="152400" marT="114300" marB="114300"/>
                </a:tc>
                <a:tc>
                  <a:txBody>
                    <a:bodyPr/>
                    <a:lstStyle/>
                    <a:p>
                      <a:pPr algn="r" fontAlgn="t">
                        <a:lnSpc>
                          <a:spcPts val="1200"/>
                        </a:lnSpc>
                      </a:pPr>
                      <a:r>
                        <a:rPr lang="en-GB" dirty="0">
                          <a:effectLst/>
                        </a:rPr>
                        <a:t>1997</a:t>
                      </a:r>
                    </a:p>
                  </a:txBody>
                  <a:tcPr marL="152400" marR="152400" marT="114300" marB="114300"/>
                </a:tc>
                <a:extLst>
                  <a:ext uri="{0D108BD9-81ED-4DB2-BD59-A6C34878D82A}">
                    <a16:rowId xmlns:a16="http://schemas.microsoft.com/office/drawing/2014/main" val="3055997280"/>
                  </a:ext>
                </a:extLst>
              </a:tr>
            </a:tbl>
          </a:graphicData>
        </a:graphic>
      </p:graphicFrame>
      <p:pic>
        <p:nvPicPr>
          <p:cNvPr id="6" name="Picture 5">
            <a:extLst>
              <a:ext uri="{FF2B5EF4-FFF2-40B4-BE49-F238E27FC236}">
                <a16:creationId xmlns:a16="http://schemas.microsoft.com/office/drawing/2014/main" id="{22804867-1613-48BB-9FB3-39C6F297B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3913" y="56942"/>
            <a:ext cx="3578087" cy="2262188"/>
          </a:xfrm>
          <a:prstGeom prst="rect">
            <a:avLst/>
          </a:prstGeom>
        </p:spPr>
      </p:pic>
      <p:pic>
        <p:nvPicPr>
          <p:cNvPr id="8" name="Picture 7">
            <a:extLst>
              <a:ext uri="{FF2B5EF4-FFF2-40B4-BE49-F238E27FC236}">
                <a16:creationId xmlns:a16="http://schemas.microsoft.com/office/drawing/2014/main" id="{D9C39A2D-EF91-D02C-E271-58340A30E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912" y="2319130"/>
            <a:ext cx="3578087" cy="2774674"/>
          </a:xfrm>
          <a:prstGeom prst="rect">
            <a:avLst/>
          </a:prstGeom>
        </p:spPr>
      </p:pic>
      <p:pic>
        <p:nvPicPr>
          <p:cNvPr id="9" name="Picture 8">
            <a:extLst>
              <a:ext uri="{FF2B5EF4-FFF2-40B4-BE49-F238E27FC236}">
                <a16:creationId xmlns:a16="http://schemas.microsoft.com/office/drawing/2014/main" id="{44151228-7371-21BA-884F-6E266BB1F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60333"/>
            <a:ext cx="2954130" cy="2497667"/>
          </a:xfrm>
          <a:prstGeom prst="rect">
            <a:avLst/>
          </a:prstGeom>
        </p:spPr>
      </p:pic>
      <p:pic>
        <p:nvPicPr>
          <p:cNvPr id="10" name="Picture 9">
            <a:extLst>
              <a:ext uri="{FF2B5EF4-FFF2-40B4-BE49-F238E27FC236}">
                <a16:creationId xmlns:a16="http://schemas.microsoft.com/office/drawing/2014/main" id="{A60FC85A-6B01-79A9-D5A7-4969ADBBF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4130" y="4360333"/>
            <a:ext cx="3810000" cy="2527300"/>
          </a:xfrm>
          <a:prstGeom prst="rect">
            <a:avLst/>
          </a:prstGeom>
        </p:spPr>
      </p:pic>
      <p:sp>
        <p:nvSpPr>
          <p:cNvPr id="11" name="TextBox 10">
            <a:extLst>
              <a:ext uri="{FF2B5EF4-FFF2-40B4-BE49-F238E27FC236}">
                <a16:creationId xmlns:a16="http://schemas.microsoft.com/office/drawing/2014/main" id="{ECAB1350-5ABC-96C2-EEB8-AB401E149C5C}"/>
              </a:ext>
            </a:extLst>
          </p:cNvPr>
          <p:cNvSpPr txBox="1"/>
          <p:nvPr/>
        </p:nvSpPr>
        <p:spPr>
          <a:xfrm>
            <a:off x="8842207" y="212725"/>
            <a:ext cx="386460" cy="369332"/>
          </a:xfrm>
          <a:prstGeom prst="rect">
            <a:avLst/>
          </a:prstGeom>
          <a:noFill/>
        </p:spPr>
        <p:txBody>
          <a:bodyPr wrap="square" rtlCol="0">
            <a:spAutoFit/>
          </a:bodyPr>
          <a:lstStyle/>
          <a:p>
            <a:pPr algn="l"/>
            <a:r>
              <a:rPr lang="en-GB" dirty="0"/>
              <a:t>1</a:t>
            </a:r>
            <a:endParaRPr lang="en-US" dirty="0"/>
          </a:p>
        </p:txBody>
      </p:sp>
      <p:sp>
        <p:nvSpPr>
          <p:cNvPr id="12" name="TextBox 11">
            <a:extLst>
              <a:ext uri="{FF2B5EF4-FFF2-40B4-BE49-F238E27FC236}">
                <a16:creationId xmlns:a16="http://schemas.microsoft.com/office/drawing/2014/main" id="{B71E59EA-4B6E-8614-08EC-9C4BBA0DADFB}"/>
              </a:ext>
            </a:extLst>
          </p:cNvPr>
          <p:cNvSpPr txBox="1"/>
          <p:nvPr/>
        </p:nvSpPr>
        <p:spPr>
          <a:xfrm>
            <a:off x="8779320" y="2474913"/>
            <a:ext cx="512234" cy="369332"/>
          </a:xfrm>
          <a:prstGeom prst="rect">
            <a:avLst/>
          </a:prstGeom>
          <a:noFill/>
        </p:spPr>
        <p:txBody>
          <a:bodyPr wrap="square" rtlCol="0">
            <a:spAutoFit/>
          </a:bodyPr>
          <a:lstStyle/>
          <a:p>
            <a:pPr algn="l"/>
            <a:r>
              <a:rPr lang="en-GB" dirty="0"/>
              <a:t>2</a:t>
            </a:r>
            <a:endParaRPr lang="en-US" dirty="0"/>
          </a:p>
        </p:txBody>
      </p:sp>
      <p:sp>
        <p:nvSpPr>
          <p:cNvPr id="13" name="TextBox 12">
            <a:extLst>
              <a:ext uri="{FF2B5EF4-FFF2-40B4-BE49-F238E27FC236}">
                <a16:creationId xmlns:a16="http://schemas.microsoft.com/office/drawing/2014/main" id="{52E7BA9F-15AE-0B89-A0FB-7DB21C60DB20}"/>
              </a:ext>
            </a:extLst>
          </p:cNvPr>
          <p:cNvSpPr txBox="1"/>
          <p:nvPr/>
        </p:nvSpPr>
        <p:spPr>
          <a:xfrm>
            <a:off x="133869" y="4454116"/>
            <a:ext cx="704331" cy="369332"/>
          </a:xfrm>
          <a:prstGeom prst="rect">
            <a:avLst/>
          </a:prstGeom>
          <a:noFill/>
        </p:spPr>
        <p:txBody>
          <a:bodyPr wrap="square" rtlCol="0">
            <a:spAutoFit/>
          </a:bodyPr>
          <a:lstStyle/>
          <a:p>
            <a:pPr algn="l"/>
            <a:r>
              <a:rPr lang="en-GB" dirty="0"/>
              <a:t>3</a:t>
            </a:r>
            <a:endParaRPr lang="en-US" dirty="0"/>
          </a:p>
        </p:txBody>
      </p:sp>
      <p:sp>
        <p:nvSpPr>
          <p:cNvPr id="14" name="TextBox 13">
            <a:extLst>
              <a:ext uri="{FF2B5EF4-FFF2-40B4-BE49-F238E27FC236}">
                <a16:creationId xmlns:a16="http://schemas.microsoft.com/office/drawing/2014/main" id="{AAC617ED-82C2-9D4F-3CE8-0B2DE57F4FDF}"/>
              </a:ext>
            </a:extLst>
          </p:cNvPr>
          <p:cNvSpPr txBox="1"/>
          <p:nvPr/>
        </p:nvSpPr>
        <p:spPr>
          <a:xfrm>
            <a:off x="3087999" y="4454116"/>
            <a:ext cx="538923" cy="369332"/>
          </a:xfrm>
          <a:prstGeom prst="rect">
            <a:avLst/>
          </a:prstGeom>
          <a:noFill/>
        </p:spPr>
        <p:txBody>
          <a:bodyPr wrap="square" rtlCol="0">
            <a:spAutoFit/>
          </a:bodyPr>
          <a:lstStyle/>
          <a:p>
            <a:pPr algn="l"/>
            <a:r>
              <a:rPr lang="en-GB" dirty="0"/>
              <a:t>4</a:t>
            </a:r>
            <a:endParaRPr lang="en-US" dirty="0"/>
          </a:p>
        </p:txBody>
      </p:sp>
    </p:spTree>
    <p:extLst>
      <p:ext uri="{BB962C8B-B14F-4D97-AF65-F5344CB8AC3E}">
        <p14:creationId xmlns:p14="http://schemas.microsoft.com/office/powerpoint/2010/main" val="1495915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2184133" cy="741780"/>
          </a:xfrm>
        </p:spPr>
        <p:txBody>
          <a:bodyPr/>
          <a:lstStyle/>
          <a:p>
            <a:r>
              <a:rPr lang="en-GB" dirty="0"/>
              <a:t>BIRYANI</a:t>
            </a:r>
          </a:p>
        </p:txBody>
      </p:sp>
      <p:pic>
        <p:nvPicPr>
          <p:cNvPr id="10" name="Content Placeholder 9"/>
          <p:cNvPicPr>
            <a:picLocks noGrp="1" noChangeAspect="1"/>
          </p:cNvPicPr>
          <p:nvPr>
            <p:ph idx="1"/>
          </p:nvPr>
        </p:nvPicPr>
        <p:blipFill>
          <a:blip r:embed="rId2"/>
          <a:stretch>
            <a:fillRect/>
          </a:stretch>
        </p:blipFill>
        <p:spPr>
          <a:xfrm>
            <a:off x="149959" y="1219051"/>
            <a:ext cx="3560613" cy="3111628"/>
          </a:xfrm>
          <a:prstGeom prst="rect">
            <a:avLst/>
          </a:prstGeom>
        </p:spPr>
      </p:pic>
      <p:sp>
        <p:nvSpPr>
          <p:cNvPr id="11" name="TextBox 10"/>
          <p:cNvSpPr txBox="1"/>
          <p:nvPr/>
        </p:nvSpPr>
        <p:spPr>
          <a:xfrm rot="10800000" flipH="1" flipV="1">
            <a:off x="3960436" y="1219051"/>
            <a:ext cx="4149377" cy="3785652"/>
          </a:xfrm>
          <a:prstGeom prst="rect">
            <a:avLst/>
          </a:prstGeom>
          <a:noFill/>
        </p:spPr>
        <p:txBody>
          <a:bodyPr wrap="square" rtlCol="0">
            <a:spAutoFit/>
          </a:bodyPr>
          <a:lstStyle/>
          <a:p>
            <a:r>
              <a:rPr lang="en-GB" sz="2400" dirty="0"/>
              <a:t>Biryani and Pulao is a mixed rice dish, mainly popular in South Asia. It is mainly meat and lots of seasonings and spices. To cater to vegetarians in some cases, it is prepared by substituting vegetables or paneer for the meat. Sometimes eggs or potatoes are also added. </a:t>
            </a:r>
          </a:p>
        </p:txBody>
      </p:sp>
      <p:sp>
        <p:nvSpPr>
          <p:cNvPr id="13" name="TextBox 12"/>
          <p:cNvSpPr txBox="1"/>
          <p:nvPr/>
        </p:nvSpPr>
        <p:spPr>
          <a:xfrm flipH="1">
            <a:off x="8811344" y="337465"/>
            <a:ext cx="2784108" cy="769441"/>
          </a:xfrm>
          <a:prstGeom prst="rect">
            <a:avLst/>
          </a:prstGeom>
          <a:noFill/>
        </p:spPr>
        <p:txBody>
          <a:bodyPr wrap="square" rtlCol="0">
            <a:spAutoFit/>
          </a:bodyPr>
          <a:lstStyle/>
          <a:p>
            <a:r>
              <a:rPr lang="en-GB" sz="4400" dirty="0">
                <a:latin typeface="+mj-lt"/>
              </a:rPr>
              <a:t>PULAO</a:t>
            </a:r>
            <a:endParaRPr lang="en-GB" dirty="0">
              <a:latin typeface="+mj-lt"/>
            </a:endParaRPr>
          </a:p>
        </p:txBody>
      </p:sp>
      <p:pic>
        <p:nvPicPr>
          <p:cNvPr id="14" name="Picture 13"/>
          <p:cNvPicPr>
            <a:picLocks noChangeAspect="1"/>
          </p:cNvPicPr>
          <p:nvPr/>
        </p:nvPicPr>
        <p:blipFill>
          <a:blip r:embed="rId3"/>
          <a:stretch>
            <a:fillRect/>
          </a:stretch>
        </p:blipFill>
        <p:spPr>
          <a:xfrm>
            <a:off x="8241698" y="4218534"/>
            <a:ext cx="4095183" cy="2639466"/>
          </a:xfrm>
          <a:prstGeom prst="rect">
            <a:avLst/>
          </a:prstGeom>
        </p:spPr>
      </p:pic>
      <p:pic>
        <p:nvPicPr>
          <p:cNvPr id="15" name="Picture 14"/>
          <p:cNvPicPr>
            <a:picLocks noChangeAspect="1"/>
          </p:cNvPicPr>
          <p:nvPr/>
        </p:nvPicPr>
        <p:blipFill>
          <a:blip r:embed="rId4"/>
          <a:stretch>
            <a:fillRect/>
          </a:stretch>
        </p:blipFill>
        <p:spPr>
          <a:xfrm>
            <a:off x="8359677" y="1106906"/>
            <a:ext cx="3977204" cy="3111628"/>
          </a:xfrm>
          <a:prstGeom prst="rect">
            <a:avLst/>
          </a:prstGeom>
        </p:spPr>
      </p:pic>
    </p:spTree>
    <p:extLst>
      <p:ext uri="{BB962C8B-B14F-4D97-AF65-F5344CB8AC3E}">
        <p14:creationId xmlns:p14="http://schemas.microsoft.com/office/powerpoint/2010/main" val="3282491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8425"/>
            <a:ext cx="2616200" cy="1325563"/>
          </a:xfrm>
        </p:spPr>
        <p:txBody>
          <a:bodyPr/>
          <a:lstStyle/>
          <a:p>
            <a:r>
              <a:rPr lang="en-GB" dirty="0" err="1"/>
              <a:t>Halwa</a:t>
            </a:r>
            <a:r>
              <a:rPr lang="en-GB" dirty="0"/>
              <a:t> </a:t>
            </a:r>
            <a:r>
              <a:rPr lang="en-GB" dirty="0" err="1"/>
              <a:t>Puri</a:t>
            </a:r>
            <a:endParaRPr lang="en-GB" dirty="0"/>
          </a:p>
        </p:txBody>
      </p:sp>
      <p:pic>
        <p:nvPicPr>
          <p:cNvPr id="4" name="Content Placeholder 3"/>
          <p:cNvPicPr>
            <a:picLocks noGrp="1" noChangeAspect="1"/>
          </p:cNvPicPr>
          <p:nvPr>
            <p:ph idx="1"/>
          </p:nvPr>
        </p:nvPicPr>
        <p:blipFill>
          <a:blip r:embed="rId2"/>
          <a:stretch>
            <a:fillRect/>
          </a:stretch>
        </p:blipFill>
        <p:spPr>
          <a:xfrm>
            <a:off x="0" y="3462234"/>
            <a:ext cx="4499238" cy="3395766"/>
          </a:xfrm>
          <a:prstGeom prst="rect">
            <a:avLst/>
          </a:prstGeom>
        </p:spPr>
      </p:pic>
      <p:pic>
        <p:nvPicPr>
          <p:cNvPr id="5" name="Picture 4"/>
          <p:cNvPicPr>
            <a:picLocks noChangeAspect="1"/>
          </p:cNvPicPr>
          <p:nvPr/>
        </p:nvPicPr>
        <p:blipFill>
          <a:blip r:embed="rId3"/>
          <a:stretch>
            <a:fillRect/>
          </a:stretch>
        </p:blipFill>
        <p:spPr>
          <a:xfrm>
            <a:off x="4499238" y="3456137"/>
            <a:ext cx="3282551" cy="2766863"/>
          </a:xfrm>
          <a:prstGeom prst="rect">
            <a:avLst/>
          </a:prstGeom>
        </p:spPr>
      </p:pic>
      <p:sp>
        <p:nvSpPr>
          <p:cNvPr id="6" name="TextBox 5"/>
          <p:cNvSpPr txBox="1"/>
          <p:nvPr/>
        </p:nvSpPr>
        <p:spPr>
          <a:xfrm flipH="1">
            <a:off x="121919" y="1423988"/>
            <a:ext cx="8094981" cy="1938992"/>
          </a:xfrm>
          <a:prstGeom prst="rect">
            <a:avLst/>
          </a:prstGeom>
          <a:noFill/>
        </p:spPr>
        <p:txBody>
          <a:bodyPr wrap="square" rtlCol="0">
            <a:spAutoFit/>
          </a:bodyPr>
          <a:lstStyle/>
          <a:p>
            <a:r>
              <a:rPr lang="en-GB" sz="2400" b="1" dirty="0" err="1"/>
              <a:t>Halwa</a:t>
            </a:r>
            <a:r>
              <a:rPr lang="en-GB" sz="2400" b="1" dirty="0"/>
              <a:t> </a:t>
            </a:r>
            <a:r>
              <a:rPr lang="en-GB" sz="2400" b="1" dirty="0" err="1"/>
              <a:t>Puri</a:t>
            </a:r>
            <a:r>
              <a:rPr lang="en-GB" sz="2400" dirty="0"/>
              <a:t> is one of the most popular comfort foods in Pakistan. It's made with a sweet semolina pudding called </a:t>
            </a:r>
            <a:r>
              <a:rPr lang="en-GB" sz="2400" b="1" dirty="0" err="1"/>
              <a:t>Halwa</a:t>
            </a:r>
            <a:r>
              <a:rPr lang="en-GB" sz="2400" dirty="0"/>
              <a:t> and a fried dough called </a:t>
            </a:r>
            <a:r>
              <a:rPr lang="en-GB" sz="2400" b="1" dirty="0" err="1"/>
              <a:t>Puri</a:t>
            </a:r>
            <a:r>
              <a:rPr lang="en-GB" sz="2400" dirty="0"/>
              <a:t> and is a combination of Chana Curry masala and a deep-fried bread made from </a:t>
            </a:r>
            <a:r>
              <a:rPr lang="en-GB" sz="2400" dirty="0" err="1"/>
              <a:t>maida</a:t>
            </a:r>
            <a:r>
              <a:rPr lang="en-GB" sz="2400" dirty="0"/>
              <a:t>. Usually used in Breakfast. </a:t>
            </a:r>
          </a:p>
        </p:txBody>
      </p:sp>
      <p:sp>
        <p:nvSpPr>
          <p:cNvPr id="7" name="TextBox 6"/>
          <p:cNvSpPr txBox="1"/>
          <p:nvPr/>
        </p:nvSpPr>
        <p:spPr>
          <a:xfrm>
            <a:off x="6655540" y="376485"/>
            <a:ext cx="1879600" cy="769441"/>
          </a:xfrm>
          <a:prstGeom prst="rect">
            <a:avLst/>
          </a:prstGeom>
          <a:noFill/>
        </p:spPr>
        <p:txBody>
          <a:bodyPr wrap="square" rtlCol="0">
            <a:spAutoFit/>
          </a:bodyPr>
          <a:lstStyle/>
          <a:p>
            <a:r>
              <a:rPr lang="en-GB" sz="4400" dirty="0" err="1">
                <a:latin typeface="+mj-lt"/>
              </a:rPr>
              <a:t>Saag</a:t>
            </a:r>
            <a:endParaRPr lang="en-GB" sz="4400" dirty="0">
              <a:latin typeface="+mj-lt"/>
            </a:endParaRPr>
          </a:p>
        </p:txBody>
      </p:sp>
      <p:pic>
        <p:nvPicPr>
          <p:cNvPr id="8" name="Picture 7"/>
          <p:cNvPicPr>
            <a:picLocks noChangeAspect="1"/>
          </p:cNvPicPr>
          <p:nvPr/>
        </p:nvPicPr>
        <p:blipFill>
          <a:blip r:embed="rId4"/>
          <a:stretch>
            <a:fillRect/>
          </a:stretch>
        </p:blipFill>
        <p:spPr>
          <a:xfrm>
            <a:off x="8516125" y="0"/>
            <a:ext cx="3675875" cy="3213141"/>
          </a:xfrm>
          <a:prstGeom prst="rect">
            <a:avLst/>
          </a:prstGeom>
        </p:spPr>
      </p:pic>
      <p:sp>
        <p:nvSpPr>
          <p:cNvPr id="9" name="Rectangle 8"/>
          <p:cNvSpPr/>
          <p:nvPr/>
        </p:nvSpPr>
        <p:spPr>
          <a:xfrm>
            <a:off x="7781789" y="3362980"/>
            <a:ext cx="4434200" cy="3477875"/>
          </a:xfrm>
          <a:prstGeom prst="rect">
            <a:avLst/>
          </a:prstGeom>
        </p:spPr>
        <p:txBody>
          <a:bodyPr wrap="square">
            <a:spAutoFit/>
          </a:bodyPr>
          <a:lstStyle/>
          <a:p>
            <a:r>
              <a:rPr lang="en-GB" sz="2000" dirty="0" err="1"/>
              <a:t>Saag</a:t>
            </a:r>
            <a:r>
              <a:rPr lang="en-GB" sz="2000" dirty="0"/>
              <a:t> also spelled sag or saga, is an Punjabi leafy vegetable dish eaten with bread, such as roti or naan, or in some regions with rice. </a:t>
            </a:r>
            <a:r>
              <a:rPr lang="en-GB" sz="2000" dirty="0" err="1"/>
              <a:t>Saag</a:t>
            </a:r>
            <a:r>
              <a:rPr lang="en-GB" sz="2000" dirty="0"/>
              <a:t> can be made from mustard greens, collard greens, </a:t>
            </a:r>
            <a:r>
              <a:rPr lang="en-GB" sz="2000" dirty="0" err="1"/>
              <a:t>basella</a:t>
            </a:r>
            <a:r>
              <a:rPr lang="en-GB" sz="2000" dirty="0"/>
              <a:t> or finely chopped broccoli along with added spices and sometimes other ingredients, such as </a:t>
            </a:r>
            <a:r>
              <a:rPr lang="en-GB" sz="2000" dirty="0" err="1"/>
              <a:t>chhena</a:t>
            </a:r>
            <a:r>
              <a:rPr lang="en-GB" sz="2000" dirty="0"/>
              <a:t>. </a:t>
            </a:r>
            <a:r>
              <a:rPr lang="en-GB" sz="2000" dirty="0" err="1"/>
              <a:t>Saag</a:t>
            </a:r>
            <a:r>
              <a:rPr lang="en-GB" sz="2000" dirty="0"/>
              <a:t>. When it comes to vegetable dishes in Pakistan, '</a:t>
            </a:r>
            <a:r>
              <a:rPr lang="en-GB" sz="2000" dirty="0" err="1"/>
              <a:t>Saag</a:t>
            </a:r>
            <a:r>
              <a:rPr lang="en-GB" sz="2000" dirty="0"/>
              <a:t>' is much cherished. Made from mustard leaves, </a:t>
            </a:r>
            <a:r>
              <a:rPr lang="en-GB" sz="2000" dirty="0" err="1"/>
              <a:t>methi</a:t>
            </a:r>
            <a:r>
              <a:rPr lang="en-GB" sz="2000" dirty="0"/>
              <a:t>, and spinach.</a:t>
            </a:r>
          </a:p>
        </p:txBody>
      </p:sp>
    </p:spTree>
    <p:extLst>
      <p:ext uri="{BB962C8B-B14F-4D97-AF65-F5344CB8AC3E}">
        <p14:creationId xmlns:p14="http://schemas.microsoft.com/office/powerpoint/2010/main" val="3402007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Elegant Thank You Card - Thankyou Cards ...">
            <a:extLst>
              <a:ext uri="{FF2B5EF4-FFF2-40B4-BE49-F238E27FC236}">
                <a16:creationId xmlns:a16="http://schemas.microsoft.com/office/drawing/2014/main" id="{AEDBF01F-B05E-1E8A-1899-D09383D046DF}"/>
              </a:ext>
            </a:extLst>
          </p:cNvPr>
          <p:cNvPicPr>
            <a:picLocks noGrp="1" noChangeAspect="1"/>
          </p:cNvPicPr>
          <p:nvPr>
            <p:ph idx="1"/>
          </p:nvPr>
        </p:nvPicPr>
        <p:blipFill>
          <a:blip r:embed="rId2"/>
          <a:stretch>
            <a:fillRect/>
          </a:stretch>
        </p:blipFill>
        <p:spPr>
          <a:xfrm>
            <a:off x="1384012" y="643466"/>
            <a:ext cx="5566833" cy="5566833"/>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9217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326</Words>
  <Application>Microsoft Office PowerPoint</Application>
  <PresentationFormat>Widescreen</PresentationFormat>
  <Paragraphs>18</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ALL ABOUT PAKISTAN</vt:lpstr>
      <vt:lpstr>SOME IMAGES</vt:lpstr>
      <vt:lpstr>HISTORICAL PLACES IN PAKISTAN</vt:lpstr>
      <vt:lpstr>BIRYANI</vt:lpstr>
      <vt:lpstr>Halwa Puri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PAKISTAN</dc:title>
  <dc:creator>HP</dc:creator>
  <cp:lastModifiedBy>Imaan</cp:lastModifiedBy>
  <cp:revision>20</cp:revision>
  <dcterms:created xsi:type="dcterms:W3CDTF">2024-12-09T18:34:44Z</dcterms:created>
  <dcterms:modified xsi:type="dcterms:W3CDTF">2024-12-09T21:57:18Z</dcterms:modified>
</cp:coreProperties>
</file>